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4" r:id="rId12"/>
  </p:sldIdLst>
  <p:sldSz cx="12192000" cy="6858000"/>
  <p:notesSz cx="6858000" cy="9144000"/>
  <p:embeddedFontLst>
    <p:embeddedFont>
      <p:font typeface="Poppins" panose="020B0604020202020204" charset="-18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l-PL" noProof="0" dirty="0"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15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Mateusz Ceniuk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lvl="0">
              <a:buSzPct val="108108"/>
            </a:pPr>
            <a:r>
              <a:rPr lang="pl-PL" dirty="0" smtClean="0"/>
              <a:t>ZDTESTpol125</a:t>
            </a:r>
          </a:p>
          <a:p>
            <a:pPr lvl="0">
              <a:buSzPct val="108108"/>
            </a:pP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MrBuggy_7/</a:t>
            </a:r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IndependentTrader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]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0"/>
            <a:ext cx="8852338" cy="1347542"/>
          </a:xfrm>
        </p:spPr>
        <p:txBody>
          <a:bodyPr>
            <a:normAutofit/>
          </a:bodyPr>
          <a:lstStyle/>
          <a:p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68" y="1347542"/>
            <a:ext cx="9204332" cy="51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571500" lvl="0" indent="-342900">
              <a:spcBef>
                <a:spcPts val="1000"/>
              </a:spcBef>
            </a:pP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Behavior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Development.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9"/>
          <a:stretch/>
        </p:blipFill>
        <p:spPr>
          <a:xfrm>
            <a:off x="127820" y="1593409"/>
            <a:ext cx="5919895" cy="448412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2"/>
          <a:stretch/>
        </p:blipFill>
        <p:spPr>
          <a:xfrm>
            <a:off x="6047715" y="1593410"/>
            <a:ext cx="5890937" cy="448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Analizie zostały poddane 2 aplikacje: Pierwsza to 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jest to 7 wersja aplikacji(w tym przypadku desktopowej) stworzonej na potrzeby edukacyjne, a konkretnie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Testing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Cup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2019. Aplikacja służy do efektywnego zarządzania żądaniami zmian(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Requests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Natomiast druga to aplikacja webowa(portal) IndependentTrader.pl na której publikowane są informacje z branży inwestycyjnej. Posłużyła mi ona do napisania projektu automatyzacji testów przy użyciu techniki BDD.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została przeze mnie przetestowana na podstawie dostępnej specyfikacji, a także manuala służącego do testów API.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Co udało się zrobić: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Przypadki testowe w narzędziu Test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Rail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Zgłoszenie defektu w JIRA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Testy nagrane w narzędziu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Sesja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ekloracyjna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Requestów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Scenariusze napisane w BDD</a:t>
            </a:r>
            <a:endParaRPr lang="pl-PL"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-199175"/>
            <a:ext cx="9957822" cy="129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Specyfikacja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697118"/>
            <a:ext cx="9957822" cy="54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wyprowadzone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warunki testowe/przypadki testowe na podstawie specyfikacji.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1" r="2340" b="6070"/>
          <a:stretch/>
        </p:blipFill>
        <p:spPr>
          <a:xfrm>
            <a:off x="57222" y="1637158"/>
            <a:ext cx="6519276" cy="439550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8801" r="1979" b="7031"/>
          <a:stretch/>
        </p:blipFill>
        <p:spPr>
          <a:xfrm>
            <a:off x="5795520" y="1602042"/>
            <a:ext cx="6396480" cy="443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838200" y="1448554"/>
            <a:ext cx="9957822" cy="47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 zidentyfikowane ryzyka projektowe oraz produktowe.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19061"/>
              </p:ext>
            </p:extLst>
          </p:nvPr>
        </p:nvGraphicFramePr>
        <p:xfrm>
          <a:off x="325924" y="2100405"/>
          <a:ext cx="11316832" cy="4089026"/>
        </p:xfrm>
        <a:graphic>
          <a:graphicData uri="http://schemas.openxmlformats.org/drawingml/2006/table">
            <a:tbl>
              <a:tblPr firstRow="1" bandRow="1">
                <a:tableStyleId>{4840B075-6EF5-48B5-A6D8-1DA6AB4E73CC}</a:tableStyleId>
              </a:tblPr>
              <a:tblGrid>
                <a:gridCol w="5658416">
                  <a:extLst>
                    <a:ext uri="{9D8B030D-6E8A-4147-A177-3AD203B41FA5}">
                      <a16:colId xmlns:a16="http://schemas.microsoft.com/office/drawing/2014/main" val="2204757247"/>
                    </a:ext>
                  </a:extLst>
                </a:gridCol>
                <a:gridCol w="5658416">
                  <a:extLst>
                    <a:ext uri="{9D8B030D-6E8A-4147-A177-3AD203B41FA5}">
                      <a16:colId xmlns:a16="http://schemas.microsoft.com/office/drawing/2014/main" val="4011696759"/>
                    </a:ext>
                  </a:extLst>
                </a:gridCol>
              </a:tblGrid>
              <a:tr h="809652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projektowe: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produktowe: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9177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 kadry zarządzającej(bo</a:t>
                      </a:r>
                      <a:r>
                        <a:rPr lang="pl-PL" sz="1600" baseline="0" dirty="0" smtClean="0"/>
                        <a:t> nie istnieje </a:t>
                      </a:r>
                      <a:r>
                        <a:rPr lang="pl-PL" sz="16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pl-PL" sz="1600" baseline="0" dirty="0" smtClean="0"/>
                        <a:t>)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</a:t>
                      </a:r>
                      <a:r>
                        <a:rPr lang="pl-PL" sz="1600" baseline="0" dirty="0" smtClean="0"/>
                        <a:t> jakość specyfikacji, co zwiększa ryzyko powstania defektów w projekcie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59219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Dostępność</a:t>
                      </a:r>
                      <a:r>
                        <a:rPr lang="pl-PL" sz="1600" baseline="0" dirty="0" smtClean="0"/>
                        <a:t> testerów(tylko jeden)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Utrudniony</a:t>
                      </a:r>
                      <a:r>
                        <a:rPr lang="pl-PL" sz="1600" baseline="0" dirty="0" smtClean="0"/>
                        <a:t> kontakt z interesariuszami, co zwiększa ryzyko powstania funkcjonalności, które nie będą zgodne z ich zamysłem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64684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Kwalifikacje testerów(niskie)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Niedostateczna</a:t>
                      </a:r>
                      <a:r>
                        <a:rPr lang="pl-PL" sz="1600" baseline="0" dirty="0" smtClean="0"/>
                        <a:t> wydajność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37393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 jakość,</a:t>
                      </a:r>
                      <a:r>
                        <a:rPr lang="pl-PL" sz="1600" baseline="0" dirty="0" smtClean="0"/>
                        <a:t> a w zasadzie brak </a:t>
                      </a:r>
                      <a:r>
                        <a:rPr lang="pl-PL" sz="1600" dirty="0" smtClean="0"/>
                        <a:t>artefaktów testowych(zasad, wytycznych do testów)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</a:t>
                      </a:r>
                      <a:r>
                        <a:rPr lang="pl-PL" sz="1600" baseline="0" dirty="0" smtClean="0"/>
                        <a:t> dla różnych systemów</a:t>
                      </a:r>
                      <a:endParaRPr lang="pl-PL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424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9957822" cy="79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testowe w narzędziu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1359" b="5911"/>
          <a:stretch/>
        </p:blipFill>
        <p:spPr>
          <a:xfrm>
            <a:off x="90535" y="670632"/>
            <a:ext cx="7039701" cy="350369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2160" b="14711"/>
          <a:stretch/>
        </p:blipFill>
        <p:spPr>
          <a:xfrm>
            <a:off x="5042780" y="3096286"/>
            <a:ext cx="707981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Uzupełnij poniższą kartę sesji eksploracyjnej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3431273424"/>
              </p:ext>
            </p:extLst>
          </p:nvPr>
        </p:nvGraphicFramePr>
        <p:xfrm>
          <a:off x="1129390" y="2427696"/>
          <a:ext cx="9856550" cy="3752765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78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ID </a:t>
                      </a:r>
                      <a:r>
                        <a:rPr lang="en-US" sz="1500" u="none" strike="noStrike" cap="none" dirty="0" err="1"/>
                        <a:t>Sesji</a:t>
                      </a:r>
                      <a:r>
                        <a:rPr lang="en-US" sz="1500" u="none" strike="noStrike" cap="none" dirty="0"/>
                        <a:t>: </a:t>
                      </a:r>
                      <a:r>
                        <a:rPr lang="pl-PL" sz="1500" u="none" strike="noStrike" cap="none" dirty="0" smtClean="0"/>
                        <a:t>ES1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Tester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b="0" i="0" u="none" strike="noStrike" cap="none" dirty="0" smtClean="0">
                        <a:solidFill>
                          <a:schemeClr val="dk1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Mateusz</a:t>
                      </a:r>
                      <a:r>
                        <a:rPr lang="pl-PL" sz="11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 Ceniuk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Data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29</a:t>
                      </a:r>
                      <a:r>
                        <a:rPr lang="en-US" sz="1100" u="none" strike="noStrike" cap="none" dirty="0" smtClean="0"/>
                        <a:t>.</a:t>
                      </a:r>
                      <a:r>
                        <a:rPr lang="pl-PL" sz="1100" u="none" strike="noStrike" cap="none" dirty="0" smtClean="0"/>
                        <a:t>09</a:t>
                      </a:r>
                      <a:r>
                        <a:rPr lang="en-US" sz="1100" u="none" strike="noStrike" cap="none" dirty="0" smtClean="0"/>
                        <a:t>.20</a:t>
                      </a:r>
                      <a:r>
                        <a:rPr lang="pl-PL" sz="1100" u="none" strike="noStrike" cap="none" dirty="0" smtClean="0"/>
                        <a:t>23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Rozpoczęcia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11:30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Zakończenia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12:00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Cel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Przetestowanie funkcjonalności</a:t>
                      </a:r>
                      <a:r>
                        <a:rPr lang="pl-PL" sz="1100" u="none" strike="noStrike" cap="none" baseline="0" noProof="0" dirty="0" smtClean="0"/>
                        <a:t> tworzenia</a:t>
                      </a:r>
                      <a:r>
                        <a:rPr lang="pl-PL" sz="1100" u="none" strike="noStrike" cap="none" noProof="0" dirty="0" smtClean="0"/>
                        <a:t> żądań zmiany(</a:t>
                      </a:r>
                      <a:r>
                        <a:rPr lang="en-US" sz="1100" u="none" strike="noStrike" cap="none" noProof="0" dirty="0" smtClean="0"/>
                        <a:t>Change Requests</a:t>
                      </a:r>
                      <a:r>
                        <a:rPr lang="pl-PL" sz="1100" u="none" strike="noStrike" cap="none" noProof="0" dirty="0" smtClean="0"/>
                        <a:t>)</a:t>
                      </a:r>
                      <a:r>
                        <a:rPr lang="pl-PL" sz="1100" u="none" strike="noStrike" cap="none" baseline="0" noProof="0" dirty="0" smtClean="0"/>
                        <a:t> i</a:t>
                      </a:r>
                      <a:r>
                        <a:rPr lang="pl-PL" sz="1100" u="none" strike="noStrike" cap="none" noProof="0" dirty="0" smtClean="0"/>
                        <a:t> zarządzania nimi. Aplikacja </a:t>
                      </a:r>
                      <a:r>
                        <a:rPr lang="en-GB" sz="1100" u="none" strike="noStrike" cap="none" noProof="0" dirty="0" err="1" smtClean="0"/>
                        <a:t>MrBuggy</a:t>
                      </a:r>
                      <a:r>
                        <a:rPr lang="pl-PL" sz="1100" u="none" strike="noStrike" cap="none" noProof="0" dirty="0" smtClean="0"/>
                        <a:t> 7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Znalezione Błedy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1.</a:t>
                      </a:r>
                      <a:r>
                        <a:rPr lang="pl-PL" sz="1100" u="none" strike="noStrike" cap="none" baseline="0" dirty="0" smtClean="0"/>
                        <a:t> </a:t>
                      </a:r>
                      <a:r>
                        <a:rPr lang="pl-PL" sz="1100" u="none" strike="noStrike" cap="none" dirty="0" smtClean="0"/>
                        <a:t>Pracownik (</a:t>
                      </a:r>
                      <a:r>
                        <a:rPr lang="en-US" sz="1100" u="none" strike="noStrike" cap="none" noProof="0" dirty="0" smtClean="0"/>
                        <a:t>Employee</a:t>
                      </a:r>
                      <a:r>
                        <a:rPr lang="pl-PL" sz="1100" u="none" strike="noStrike" cap="none" dirty="0" smtClean="0"/>
                        <a:t>) nie ma możliwości</a:t>
                      </a:r>
                      <a:r>
                        <a:rPr lang="pl-PL" sz="1100" u="none" strike="noStrike" cap="none" baseline="0" dirty="0" smtClean="0"/>
                        <a:t> dodania komentarza do utworzonego CR.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2. Admin nie ma możliwości utworzenia nowej CR, mimo, że zgodnie ze specyfikacją powinien mieć taką możliwość.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3. Istnieją dwa rodzaje dostawców(Providers) Pierwszy to rodzaj użytkownika, aby którego utworzyć trzeba wybrać drugi rodzaj dostawcy. Aby utworzyć dostawcę drugiego rodzaju jako Admin należy kliknąć w zakładkę Providers, potem buton New, gdzie musimy podać nazwę dostawcy oraz jego cenę.</a:t>
                      </a: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Dalsza analiza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Aplikacja ma ciągle bardzo</a:t>
                      </a:r>
                      <a:r>
                        <a:rPr lang="pl-PL" sz="1100" u="none" strike="noStrike" cap="none" baseline="0" dirty="0" smtClean="0"/>
                        <a:t> ograniczoną funkcjonalność oraz poważne błędy logiczne, które wymagają natychmiastowych napraw zanim aplikacja trafi do użytkowników.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Raportowanie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defektów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JIRA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" b="9391"/>
          <a:stretch/>
        </p:blipFill>
        <p:spPr>
          <a:xfrm>
            <a:off x="121372" y="844471"/>
            <a:ext cx="5862970" cy="497940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" b="6402"/>
          <a:stretch/>
        </p:blipFill>
        <p:spPr>
          <a:xfrm>
            <a:off x="5984342" y="1510534"/>
            <a:ext cx="6056767" cy="431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6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Nagrane testy za pomocą </a:t>
            </a:r>
            <a:r>
              <a:rPr lang="pl-PL" sz="35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8721"/>
            <a:ext cx="5176875" cy="536904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75" y="968721"/>
            <a:ext cx="5339389" cy="5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52338" cy="938574"/>
          </a:xfrm>
        </p:spPr>
        <p:txBody>
          <a:bodyPr>
            <a:normAutofit fontScale="90000"/>
          </a:bodyPr>
          <a:lstStyle/>
          <a:p>
            <a:pPr lvl="0" algn="ctr"/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DevTools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pl-PL" dirty="0">
                <a:latin typeface="Poppins"/>
                <a:ea typeface="Poppins"/>
                <a:cs typeface="Poppins"/>
                <a:sym typeface="Poppins"/>
              </a:rPr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0216"/>
            <a:ext cx="10058400" cy="54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11529</TotalTime>
  <Words>385</Words>
  <Application>Microsoft Office PowerPoint</Application>
  <PresentationFormat>Panoramiczny</PresentationFormat>
  <Paragraphs>75</Paragraphs>
  <Slides>11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Poppins</vt:lpstr>
      <vt:lpstr>Calibri</vt:lpstr>
      <vt:lpstr>Wingdings</vt:lpstr>
      <vt:lpstr>Motyw pakietu Office</vt:lpstr>
      <vt:lpstr>Projekt Końcowy</vt:lpstr>
      <vt:lpstr>Krótko o projekcie</vt:lpstr>
      <vt:lpstr>Specyfikacja</vt:lpstr>
      <vt:lpstr>Ryzyka Projektowe oraz Produktowe</vt:lpstr>
      <vt:lpstr>Przypadki testowe w narzędziu</vt:lpstr>
      <vt:lpstr>Sesja eksploracyjna</vt:lpstr>
      <vt:lpstr>Raportowanie defektów w narzędziu JIRA</vt:lpstr>
      <vt:lpstr>Nagrane testy za pomocą Selenium IDE</vt:lpstr>
      <vt:lpstr>DevTools </vt:lpstr>
      <vt:lpstr>Wysyłanie request’ów za pomocą narzędzia Postman</vt:lpstr>
      <vt:lpstr>Przepisanie wybranego przypadku testowego za pomocą Behavior Driven Development.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Mateusz Ceniuk</dc:creator>
  <cp:lastModifiedBy>Mateusz Ceniuk</cp:lastModifiedBy>
  <cp:revision>27</cp:revision>
  <dcterms:modified xsi:type="dcterms:W3CDTF">2023-10-04T08:35:12Z</dcterms:modified>
</cp:coreProperties>
</file>